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72" r:id="rId4"/>
    <p:sldId id="259" r:id="rId5"/>
    <p:sldId id="260" r:id="rId6"/>
    <p:sldId id="273" r:id="rId7"/>
    <p:sldId id="276" r:id="rId8"/>
    <p:sldId id="275" r:id="rId9"/>
    <p:sldId id="277" r:id="rId10"/>
    <p:sldId id="261" r:id="rId11"/>
    <p:sldId id="263" r:id="rId12"/>
    <p:sldId id="278" r:id="rId13"/>
    <p:sldId id="267" r:id="rId14"/>
    <p:sldId id="268" r:id="rId15"/>
    <p:sldId id="269" r:id="rId16"/>
    <p:sldId id="262" r:id="rId17"/>
    <p:sldId id="270" r:id="rId18"/>
    <p:sldId id="271" r:id="rId19"/>
    <p:sldId id="279" r:id="rId20"/>
    <p:sldId id="280" r:id="rId21"/>
    <p:sldId id="265" r:id="rId22"/>
    <p:sldId id="266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671" autoAdjust="0"/>
  </p:normalViewPr>
  <p:slideViewPr>
    <p:cSldViewPr>
      <p:cViewPr varScale="1">
        <p:scale>
          <a:sx n="102" d="100"/>
          <a:sy n="102" d="100"/>
        </p:scale>
        <p:origin x="-22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18.04.2022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18.04.2022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18.04.2022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18.04.2022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7581" y="692696"/>
            <a:ext cx="7175351" cy="4232761"/>
          </a:xfrm>
        </p:spPr>
        <p:txBody>
          <a:bodyPr/>
          <a:lstStyle/>
          <a:p>
            <a:r>
              <a:rPr lang="ru-RU" dirty="0" smtClean="0"/>
              <a:t>Профориентация обучающихся </a:t>
            </a:r>
            <a:br>
              <a:rPr lang="ru-RU" dirty="0" smtClean="0"/>
            </a:br>
            <a:r>
              <a:rPr lang="ru-RU" dirty="0" smtClean="0"/>
              <a:t>Формы и методы работы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988840"/>
            <a:ext cx="6400800" cy="3040361"/>
          </a:xfrm>
        </p:spPr>
        <p:txBody>
          <a:bodyPr/>
          <a:lstStyle/>
          <a:p>
            <a:endParaRPr lang="ru-RU" dirty="0" smtClean="0"/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3054436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Координация </a:t>
            </a:r>
            <a:r>
              <a:rPr lang="ru-RU" dirty="0" err="1" smtClean="0"/>
              <a:t>профориентационной</a:t>
            </a:r>
            <a:r>
              <a:rPr lang="ru-RU" dirty="0" smtClean="0"/>
              <a:t> работы в школе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Заместитель директора по ВР</a:t>
            </a:r>
          </a:p>
          <a:p>
            <a:r>
              <a:rPr lang="ru-RU" dirty="0" smtClean="0"/>
              <a:t>Классный руководитель</a:t>
            </a:r>
          </a:p>
          <a:p>
            <a:r>
              <a:rPr lang="ru-RU" dirty="0" smtClean="0"/>
              <a:t>Учителя- предметники</a:t>
            </a:r>
          </a:p>
          <a:p>
            <a:r>
              <a:rPr lang="ru-RU" dirty="0" smtClean="0"/>
              <a:t>Библиотекарь</a:t>
            </a:r>
          </a:p>
          <a:p>
            <a:r>
              <a:rPr lang="ru-RU" dirty="0" smtClean="0"/>
              <a:t>Социальный педагог</a:t>
            </a:r>
          </a:p>
          <a:p>
            <a:r>
              <a:rPr lang="ru-RU" dirty="0" smtClean="0"/>
              <a:t>Школьный психолог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956740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1-4 классы</a:t>
            </a:r>
          </a:p>
          <a:p>
            <a:r>
              <a:rPr lang="ru-RU" dirty="0" smtClean="0"/>
              <a:t>5-8 классы</a:t>
            </a:r>
          </a:p>
          <a:p>
            <a:r>
              <a:rPr lang="ru-RU" dirty="0" smtClean="0"/>
              <a:t>9-11 классы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Этапы </a:t>
            </a:r>
            <a:r>
              <a:rPr lang="ru-RU" dirty="0" err="1" smtClean="0"/>
              <a:t>профориентационной</a:t>
            </a:r>
            <a:r>
              <a:rPr lang="ru-RU" dirty="0" smtClean="0"/>
              <a:t> работы в школе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93798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872067" y="1571612"/>
            <a:ext cx="7408333" cy="4554551"/>
          </a:xfrm>
        </p:spPr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876094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Этапы, содержание профориентационной работы в школе</a:t>
            </a:r>
            <a:endParaRPr lang="ru-RU" sz="2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85786" y="1285860"/>
            <a:ext cx="7643866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/>
              <a:t>1-4 классы: </a:t>
            </a:r>
            <a:r>
              <a:rPr lang="ru-RU" sz="1600" dirty="0" smtClean="0"/>
              <a:t>формирование у младших школьников ценностного отношения к труду, понимание его роли в жизни человека и в обществе; развитие интереса к учебно-познавательной деятельности.</a:t>
            </a:r>
          </a:p>
          <a:p>
            <a:r>
              <a:rPr lang="ru-RU" sz="1600" b="1" dirty="0" smtClean="0"/>
              <a:t>5-7 классы: </a:t>
            </a:r>
            <a:r>
              <a:rPr lang="ru-RU" sz="1600" dirty="0" smtClean="0"/>
              <a:t>развитие у школьников личностного смысла в приобретении познавательного опыта и интереса к профессиональной деятельности; представления о собственных интересах и возможностях (формирование образа “Я”); приобретение первоначального опыта в различных сферах социально-профессиональной практики: технике, искусстве, медицине, сельском хозяйстве, экономике и культуре. </a:t>
            </a:r>
          </a:p>
          <a:p>
            <a:r>
              <a:rPr lang="ru-RU" sz="1600" b="1" dirty="0" smtClean="0"/>
              <a:t>8-9 классы: </a:t>
            </a:r>
            <a:r>
              <a:rPr lang="ru-RU" sz="1600" dirty="0" smtClean="0"/>
              <a:t>уточнение образовательного запроса в ходе факультативных занятий и других курсов по выбору; групповое и индивидуальное консультирование с целью выявления и формирования адекватного принятия решения о выборе профиля обучения; формирование образовательного запроса, соответствующего интересам и способностям, ценностным ориентациям. </a:t>
            </a:r>
          </a:p>
          <a:p>
            <a:r>
              <a:rPr lang="ru-RU" sz="1600" b="1" dirty="0" smtClean="0"/>
              <a:t>10-11 классы: </a:t>
            </a:r>
            <a:r>
              <a:rPr lang="ru-RU" sz="1600" dirty="0" smtClean="0"/>
              <a:t>Обучение действиям по самоподготовке и саморазвитию, формирование профессиональных качеств в избранном виде труда, коррекция профессиональных планов, оценка готовности к избранной деятельности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872067" y="1857364"/>
            <a:ext cx="7408333" cy="4268799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1. Мир моих интересов.</a:t>
            </a:r>
            <a:br>
              <a:rPr lang="ru-RU" dirty="0" smtClean="0"/>
            </a:br>
            <a:r>
              <a:rPr lang="ru-RU" dirty="0" smtClean="0"/>
              <a:t>2. Все работы хороши - выбирай на вкус.</a:t>
            </a:r>
            <a:br>
              <a:rPr lang="ru-RU" dirty="0" smtClean="0"/>
            </a:br>
            <a:r>
              <a:rPr lang="ru-RU" dirty="0" smtClean="0"/>
              <a:t>3. Профессии наших родителей.</a:t>
            </a:r>
            <a:br>
              <a:rPr lang="ru-RU" dirty="0" smtClean="0"/>
            </a:br>
            <a:r>
              <a:rPr lang="ru-RU" dirty="0" smtClean="0"/>
              <a:t>4. О профессиях разных, нужных и важных.</a:t>
            </a:r>
            <a:br>
              <a:rPr lang="ru-RU" dirty="0" smtClean="0"/>
            </a:br>
            <a:r>
              <a:rPr lang="ru-RU" dirty="0" smtClean="0"/>
              <a:t>5. Путь в профессию начинается в </a:t>
            </a:r>
            <a:r>
              <a:rPr lang="ru-RU" dirty="0" err="1" smtClean="0"/>
              <a:t>чта</a:t>
            </a:r>
            <a:r>
              <a:rPr lang="ru-RU" dirty="0" smtClean="0"/>
              <a:t> о будущей профессии.</a:t>
            </a:r>
          </a:p>
          <a:p>
            <a:pPr>
              <a:buNone/>
            </a:pPr>
            <a:r>
              <a:rPr lang="ru-RU" dirty="0" smtClean="0"/>
              <a:t>   6. Моя мечта о будущей профессии</a:t>
            </a:r>
            <a:br>
              <a:rPr lang="ru-RU" dirty="0" smtClean="0"/>
            </a:br>
            <a:r>
              <a:rPr lang="ru-RU" dirty="0" smtClean="0"/>
              <a:t>7. Труд на радость себе и людям.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2700" b="1" dirty="0" smtClean="0"/>
              <a:t>Примерная тематика классных часов по профориентации:</a:t>
            </a:r>
            <a:br>
              <a:rPr lang="ru-RU" sz="2700" b="1" dirty="0" smtClean="0"/>
            </a:br>
            <a:r>
              <a:rPr lang="ru-RU" sz="2700" b="1" dirty="0" smtClean="0"/>
              <a:t>1 - 4 классы</a:t>
            </a:r>
            <a:br>
              <a:rPr lang="ru-RU" sz="2700" b="1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b="1" dirty="0" smtClean="0"/>
              <a:t> -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872067" y="2071678"/>
            <a:ext cx="7408333" cy="405448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>1.Планета людей Земли.</a:t>
            </a:r>
          </a:p>
          <a:p>
            <a:pPr>
              <a:buNone/>
            </a:pPr>
            <a:r>
              <a:rPr lang="ru-RU" sz="2000" dirty="0" smtClean="0"/>
              <a:t>2. Мир профессий. Чтобы люди были красивыми. Парикмахер. Визажист.</a:t>
            </a:r>
          </a:p>
          <a:p>
            <a:pPr>
              <a:buNone/>
            </a:pPr>
            <a:r>
              <a:rPr lang="ru-RU" sz="2000" dirty="0" smtClean="0"/>
              <a:t>3. Мир профессий. На страже закона. Военнослужащий.</a:t>
            </a:r>
          </a:p>
          <a:p>
            <a:pPr>
              <a:buNone/>
            </a:pPr>
            <a:r>
              <a:rPr lang="ru-RU" sz="2000" dirty="0" smtClean="0"/>
              <a:t>4. Мир профессий. Книжная выставка. Библиотекарь.</a:t>
            </a:r>
          </a:p>
          <a:p>
            <a:pPr>
              <a:buNone/>
            </a:pPr>
            <a:r>
              <a:rPr lang="ru-RU" sz="2000" dirty="0" smtClean="0"/>
              <a:t>5. Мир профессий. Электронные помощники. Программист.  </a:t>
            </a:r>
          </a:p>
          <a:p>
            <a:pPr>
              <a:buNone/>
            </a:pPr>
            <a:r>
              <a:rPr lang="ru-RU" sz="2000" dirty="0" smtClean="0"/>
              <a:t>6. Мир профессий. Когда на весах лекарства. Фармацевт.</a:t>
            </a:r>
          </a:p>
          <a:p>
            <a:pPr>
              <a:buNone/>
            </a:pPr>
            <a:r>
              <a:rPr lang="ru-RU" sz="2000" dirty="0" smtClean="0"/>
              <a:t>7. Мир профессий. Человек и техника. Механик. Водитель. Инженер-конструктор. Летчик.</a:t>
            </a:r>
            <a:endParaRPr lang="ru-RU" sz="2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/>
              <a:t>Примерная тематика классных часов по профориентации:</a:t>
            </a:r>
            <a:br>
              <a:rPr lang="ru-RU" sz="2400" b="1" dirty="0" smtClean="0"/>
            </a:br>
            <a:r>
              <a:rPr lang="ru-RU" sz="2400" b="1" dirty="0" smtClean="0"/>
              <a:t>5-8 классы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872067" y="1714488"/>
            <a:ext cx="7408333" cy="4714908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1.Познай самого себя.</a:t>
            </a:r>
          </a:p>
          <a:p>
            <a:pPr>
              <a:buNone/>
            </a:pPr>
            <a:r>
              <a:rPr lang="ru-RU" dirty="0" smtClean="0"/>
              <a:t>2.Какие факторы оказывают значительное внимание на выбор профессии. Анкетирование.</a:t>
            </a:r>
          </a:p>
          <a:p>
            <a:pPr>
              <a:buNone/>
            </a:pPr>
            <a:r>
              <a:rPr lang="ru-RU" dirty="0" smtClean="0"/>
              <a:t>3.Профориентация и медицинская </a:t>
            </a:r>
            <a:r>
              <a:rPr lang="ru-RU" dirty="0" err="1" smtClean="0"/>
              <a:t>профконсультация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4.Мотивы выбора профессии.</a:t>
            </a:r>
          </a:p>
          <a:p>
            <a:pPr>
              <a:buNone/>
            </a:pPr>
            <a:r>
              <a:rPr lang="ru-RU" dirty="0" smtClean="0"/>
              <a:t>5.Психологические характеристики профессии.</a:t>
            </a:r>
          </a:p>
          <a:p>
            <a:pPr>
              <a:buNone/>
            </a:pPr>
            <a:r>
              <a:rPr lang="ru-RU" dirty="0" smtClean="0"/>
              <a:t>6.Они учились в нашей школе.</a:t>
            </a:r>
          </a:p>
          <a:p>
            <a:pPr>
              <a:buNone/>
            </a:pPr>
            <a:r>
              <a:rPr lang="ru-RU" dirty="0" smtClean="0"/>
              <a:t>7.Выпускники школы - учителя.</a:t>
            </a:r>
          </a:p>
          <a:p>
            <a:pPr>
              <a:buNone/>
            </a:pPr>
            <a:r>
              <a:rPr lang="ru-RU" dirty="0" smtClean="0"/>
              <a:t>8.Профессии с большой перспективой.</a:t>
            </a:r>
          </a:p>
          <a:p>
            <a:pPr>
              <a:buNone/>
            </a:pPr>
            <a:r>
              <a:rPr lang="ru-RU" dirty="0" smtClean="0"/>
              <a:t>9.Как стать гением. Жизненная стратегия творческого человека.</a:t>
            </a:r>
          </a:p>
          <a:p>
            <a:pPr>
              <a:buNone/>
            </a:pPr>
            <a:r>
              <a:rPr lang="ru-RU" dirty="0" smtClean="0"/>
              <a:t>10.Что век грядущий нам готовит?</a:t>
            </a:r>
          </a:p>
          <a:p>
            <a:pPr>
              <a:buNone/>
            </a:pPr>
            <a:r>
              <a:rPr lang="ru-RU" dirty="0" smtClean="0"/>
              <a:t>11.Труд и творчество как главный смысл жизни.</a:t>
            </a:r>
          </a:p>
          <a:p>
            <a:pPr>
              <a:buNone/>
            </a:pPr>
            <a:r>
              <a:rPr lang="ru-RU" dirty="0" smtClean="0"/>
              <a:t>12.Сотвори свое будущее.</a:t>
            </a:r>
          </a:p>
          <a:p>
            <a:pPr>
              <a:buNone/>
            </a:pPr>
            <a:r>
              <a:rPr lang="ru-RU" dirty="0" smtClean="0"/>
              <a:t>13.Что? Где? Когда? Информация о профессиях. 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b="1" dirty="0" smtClean="0"/>
              <a:t>Примерная тематика классных часов по профориентации:</a:t>
            </a:r>
            <a:br>
              <a:rPr lang="ru-RU" sz="2700" b="1" dirty="0" smtClean="0"/>
            </a:br>
            <a:r>
              <a:rPr lang="ru-RU" sz="2700" b="1" dirty="0" smtClean="0"/>
              <a:t>9-11 классы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916832"/>
            <a:ext cx="7408333" cy="4209331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Анкетирование</a:t>
            </a:r>
          </a:p>
          <a:p>
            <a:r>
              <a:rPr lang="ru-RU" dirty="0" smtClean="0"/>
              <a:t>Беседы</a:t>
            </a:r>
          </a:p>
          <a:p>
            <a:r>
              <a:rPr lang="ru-RU" dirty="0" smtClean="0"/>
              <a:t>Написание сочинения</a:t>
            </a:r>
          </a:p>
          <a:p>
            <a:r>
              <a:rPr lang="ru-RU" dirty="0" smtClean="0"/>
              <a:t>Деловые игры</a:t>
            </a:r>
          </a:p>
          <a:p>
            <a:r>
              <a:rPr lang="ru-RU" dirty="0" smtClean="0"/>
              <a:t>Встреча со студентами</a:t>
            </a:r>
          </a:p>
          <a:p>
            <a:r>
              <a:rPr lang="ru-RU" dirty="0" smtClean="0"/>
              <a:t>Посещение Дней открытых дверей</a:t>
            </a:r>
          </a:p>
          <a:p>
            <a:r>
              <a:rPr lang="ru-RU" dirty="0" smtClean="0"/>
              <a:t>Встреча со специалистами</a:t>
            </a:r>
          </a:p>
          <a:p>
            <a:r>
              <a:rPr lang="ru-RU" dirty="0" smtClean="0"/>
              <a:t>Экскурсии на предприятия</a:t>
            </a:r>
          </a:p>
          <a:p>
            <a:r>
              <a:rPr lang="ru-RU" dirty="0" smtClean="0"/>
              <a:t>Факультативы и кружки</a:t>
            </a:r>
          </a:p>
          <a:p>
            <a:r>
              <a:rPr lang="ru-RU" dirty="0" smtClean="0"/>
              <a:t>Родительские собрания</a:t>
            </a:r>
          </a:p>
          <a:p>
            <a:r>
              <a:rPr lang="ru-RU" dirty="0" smtClean="0"/>
              <a:t>Тематические встречи для родителей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Формы и методы работы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518920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642910" y="2214554"/>
            <a:ext cx="8001055" cy="3911609"/>
          </a:xfrm>
        </p:spPr>
        <p:txBody>
          <a:bodyPr/>
          <a:lstStyle/>
          <a:p>
            <a:r>
              <a:rPr lang="ru-RU" b="1" dirty="0" smtClean="0"/>
              <a:t>Виртуальный кабинет профориентации (</a:t>
            </a:r>
            <a:r>
              <a:rPr lang="ru-RU" b="1" dirty="0" err="1" smtClean="0"/>
              <a:t>профориентационный</a:t>
            </a:r>
            <a:r>
              <a:rPr lang="ru-RU" b="1" dirty="0" smtClean="0"/>
              <a:t> кабинет) </a:t>
            </a:r>
            <a:r>
              <a:rPr lang="ru-RU" dirty="0" smtClean="0"/>
              <a:t>– одна из форм инновационной организации профориентационной работы, он создается на сайте общеобразовательной организации как форма интерактивного общения и является электронным информационным ресурсом.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872067" y="1357298"/>
            <a:ext cx="7408333" cy="4768865"/>
          </a:xfrm>
        </p:spPr>
        <p:txBody>
          <a:bodyPr>
            <a:normAutofit/>
          </a:bodyPr>
          <a:lstStyle/>
          <a:p>
            <a:r>
              <a:rPr lang="ru-RU" sz="1800" dirty="0" smtClean="0"/>
              <a:t>- </a:t>
            </a:r>
            <a:r>
              <a:rPr lang="ru-RU" sz="1600" dirty="0" smtClean="0"/>
              <a:t>создание условий для организации и проведения системной и комплексной профориентационной работы с педагогами, обучающимися и родителями по вопросам профессиональной ориентации;</a:t>
            </a:r>
          </a:p>
          <a:p>
            <a:pPr lvl="0">
              <a:buNone/>
            </a:pPr>
            <a:r>
              <a:rPr lang="ru-RU" sz="1600" dirty="0" smtClean="0"/>
              <a:t>    -оказание профориентационной поддержки обучающимся в процессе выбора профиля обучения и сферы будущей профессиональной деятельности;</a:t>
            </a:r>
          </a:p>
          <a:p>
            <a:pPr lvl="0">
              <a:buNone/>
            </a:pPr>
            <a:r>
              <a:rPr lang="ru-RU" sz="1600" dirty="0" smtClean="0"/>
              <a:t>    -выработка сознательного отношения к труду, профессиональное самоопределение в условиях свободы выбора сферы деятельности в соответствии со своими возможностями, способностями и с учетом требований рынка труда;</a:t>
            </a:r>
          </a:p>
          <a:p>
            <a:pPr>
              <a:buNone/>
            </a:pPr>
            <a:r>
              <a:rPr lang="ru-RU" sz="1600" dirty="0" smtClean="0"/>
              <a:t>    - создание условий для развития у обучающихся способностей к профессиональной адаптации в современных социально – экономических условиях через создание единого информационного пространства;</a:t>
            </a:r>
          </a:p>
          <a:p>
            <a:pPr lvl="0">
              <a:buNone/>
            </a:pPr>
            <a:r>
              <a:rPr lang="ru-RU" sz="1600" dirty="0" smtClean="0"/>
              <a:t>   - помощь обучающимся в профессиональном самоопределении и формировании личного профессионального плана;</a:t>
            </a:r>
          </a:p>
          <a:p>
            <a:pPr lvl="0">
              <a:buNone/>
            </a:pPr>
            <a:r>
              <a:rPr lang="ru-RU" sz="1600" dirty="0" smtClean="0"/>
              <a:t>     -распространение информационно-справочных материалов о профессиях и потребностях   в квалифицированных кадрах в Нижегородской области и районе.</a:t>
            </a:r>
          </a:p>
          <a:p>
            <a:pPr lvl="0"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857256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/>
              <a:t>Цели и задачи виртуального кабинета профориентации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b="1" dirty="0" smtClean="0"/>
              <a:t>(профориентационного кабинета):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872067" y="1285860"/>
            <a:ext cx="7408333" cy="4840303"/>
          </a:xfrm>
        </p:spPr>
        <p:txBody>
          <a:bodyPr/>
          <a:lstStyle/>
          <a:p>
            <a:r>
              <a:rPr lang="ru-RU" dirty="0" smtClean="0"/>
              <a:t>1. Банк </a:t>
            </a:r>
            <a:r>
              <a:rPr lang="ru-RU" dirty="0" err="1" smtClean="0"/>
              <a:t>профессиограмм</a:t>
            </a:r>
            <a:r>
              <a:rPr lang="ru-RU" dirty="0" smtClean="0"/>
              <a:t> «Мир профессий»</a:t>
            </a:r>
          </a:p>
          <a:p>
            <a:pPr>
              <a:buNone/>
            </a:pPr>
            <a:r>
              <a:rPr lang="ru-RU" dirty="0" smtClean="0"/>
              <a:t>     2. «Моя новая профессия»</a:t>
            </a:r>
          </a:p>
          <a:p>
            <a:pPr>
              <a:buNone/>
            </a:pPr>
            <a:r>
              <a:rPr lang="ru-RU" dirty="0" smtClean="0"/>
              <a:t>      3. Виртуальная выставка</a:t>
            </a:r>
          </a:p>
          <a:p>
            <a:pPr>
              <a:buNone/>
            </a:pPr>
            <a:r>
              <a:rPr lang="ru-RU" dirty="0" smtClean="0"/>
              <a:t>     4.Виртуальные </a:t>
            </a:r>
            <a:r>
              <a:rPr lang="ru-RU" dirty="0" err="1" smtClean="0"/>
              <a:t>зкскурсии</a:t>
            </a:r>
            <a:r>
              <a:rPr lang="ru-RU" dirty="0" smtClean="0"/>
              <a:t>, 3-</a:t>
            </a:r>
            <a:r>
              <a:rPr lang="en-US" dirty="0" smtClean="0"/>
              <a:t>D</a:t>
            </a:r>
            <a:r>
              <a:rPr lang="ru-RU" dirty="0" smtClean="0"/>
              <a:t>-туры</a:t>
            </a:r>
          </a:p>
          <a:p>
            <a:pPr>
              <a:buNone/>
            </a:pPr>
            <a:r>
              <a:rPr lang="ru-RU" dirty="0" smtClean="0"/>
              <a:t>     5.Виртуальное тестирование  (диагностики)</a:t>
            </a:r>
          </a:p>
          <a:p>
            <a:pPr>
              <a:buNone/>
            </a:pPr>
            <a:r>
              <a:rPr lang="ru-RU" dirty="0" smtClean="0"/>
              <a:t>    6.Материалы проектной деятельности в рамках проведения профориентационной работы</a:t>
            </a:r>
          </a:p>
          <a:p>
            <a:pPr>
              <a:buNone/>
            </a:pPr>
            <a:r>
              <a:rPr lang="ru-RU" dirty="0" smtClean="0"/>
              <a:t>   7.Информационно-справочные материалы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733218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Возможные разделы виртуального кабинета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 smtClean="0"/>
              <a:t>Выбор профессии- одно из самых важных решений, которые мы принимаем в нашей жизни. Задача педагога- помочь ученикам выбрать тот путь, на котором они смогут максимально реализовать себя и продолжить развиваться после выпуска из школы.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Выбор профессии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147868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872067" y="1428736"/>
            <a:ext cx="7408333" cy="4697427"/>
          </a:xfrm>
        </p:spPr>
        <p:txBody>
          <a:bodyPr/>
          <a:lstStyle/>
          <a:p>
            <a:r>
              <a:rPr lang="ru-RU" dirty="0" smtClean="0"/>
              <a:t>- познакомится с миром профессий;</a:t>
            </a:r>
          </a:p>
          <a:p>
            <a:pPr>
              <a:buNone/>
            </a:pPr>
            <a:r>
              <a:rPr lang="ru-RU" dirty="0" smtClean="0"/>
              <a:t>     -получить информацию об учебных заведениях;</a:t>
            </a:r>
          </a:p>
          <a:p>
            <a:pPr>
              <a:buNone/>
            </a:pPr>
            <a:r>
              <a:rPr lang="ru-RU" dirty="0" smtClean="0"/>
              <a:t>     -пройти </a:t>
            </a:r>
            <a:r>
              <a:rPr lang="ru-RU" dirty="0" err="1" smtClean="0"/>
              <a:t>профориентационное</a:t>
            </a:r>
            <a:r>
              <a:rPr lang="ru-RU" dirty="0" smtClean="0"/>
              <a:t> и психологическое тестирование;</a:t>
            </a:r>
          </a:p>
          <a:p>
            <a:pPr>
              <a:buNone/>
            </a:pPr>
            <a:r>
              <a:rPr lang="ru-RU" dirty="0" smtClean="0"/>
              <a:t>    -получить консультацию о своих индивидуальных психологических особенностях;</a:t>
            </a:r>
          </a:p>
          <a:p>
            <a:pPr>
              <a:buNone/>
            </a:pPr>
            <a:r>
              <a:rPr lang="ru-RU" dirty="0" smtClean="0"/>
              <a:t>   -посмотреть видеоматериалы о профессиях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66178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Виртуальный кабинет поможет: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Оформление стенда «Выбирая профиль, выбираем профессию» и профориентационных уголков в ОО</a:t>
            </a:r>
          </a:p>
          <a:p>
            <a:r>
              <a:rPr lang="ru-RU" sz="2000" dirty="0" smtClean="0"/>
              <a:t>Утверждение планов профориентационной работы с обучающимися на 2021-2022 учебный год </a:t>
            </a:r>
          </a:p>
          <a:p>
            <a:r>
              <a:rPr lang="ru-RU" sz="2000" dirty="0" smtClean="0"/>
              <a:t>Организация участия школьников в открытых </a:t>
            </a:r>
            <a:r>
              <a:rPr lang="ru-RU" sz="2000" dirty="0" err="1" smtClean="0"/>
              <a:t>онлайн-уроках</a:t>
            </a:r>
            <a:r>
              <a:rPr lang="ru-RU" sz="2000" dirty="0" smtClean="0"/>
              <a:t>, реализуемых с учетом опыта цикла открытых уроков «</a:t>
            </a:r>
            <a:r>
              <a:rPr lang="ru-RU" sz="2000" dirty="0" err="1" smtClean="0"/>
              <a:t>Проектория</a:t>
            </a:r>
            <a:r>
              <a:rPr lang="ru-RU" sz="2000" dirty="0" smtClean="0"/>
              <a:t>», «Уроки настоящего»,  «Билет в будущее»,  </a:t>
            </a:r>
          </a:p>
          <a:p>
            <a:r>
              <a:rPr lang="ru-RU" sz="2000" dirty="0" smtClean="0"/>
              <a:t>направленных на раннюю профориентацию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14400" y="428604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План мероприятий по развитию профориентационной  работы  с  обучающимися в </a:t>
            </a:r>
            <a:r>
              <a:rPr lang="ru-RU" sz="2800" dirty="0" err="1" smtClean="0"/>
              <a:t>обшеобразовательных</a:t>
            </a:r>
            <a:r>
              <a:rPr lang="ru-RU" sz="2800" dirty="0" smtClean="0"/>
              <a:t> организациях Сосновского района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872067" y="571480"/>
            <a:ext cx="7408333" cy="5554683"/>
          </a:xfrm>
        </p:spPr>
        <p:txBody>
          <a:bodyPr>
            <a:normAutofit/>
          </a:bodyPr>
          <a:lstStyle/>
          <a:p>
            <a:r>
              <a:rPr lang="ru-RU" sz="2000" dirty="0" smtClean="0"/>
              <a:t>Реализации федерального проекта по ранней профессиональной ориентации учащихся 6-11 классов общеобразовательных организаций «Билет в будущее»</a:t>
            </a:r>
          </a:p>
          <a:p>
            <a:r>
              <a:rPr lang="ru-RU" sz="2000" dirty="0" smtClean="0"/>
              <a:t>Проведение профориентационных школьных мероприятий для обучающихся, в том числе с детьми ОВЗ ( профессиональные пробы, экскурсии, проектная деятельность, </a:t>
            </a:r>
            <a:r>
              <a:rPr lang="ru-RU" sz="2000" dirty="0" err="1" smtClean="0"/>
              <a:t>квесты</a:t>
            </a:r>
            <a:r>
              <a:rPr lang="ru-RU" sz="2000" dirty="0" smtClean="0"/>
              <a:t> и др. мероприятия</a:t>
            </a:r>
          </a:p>
          <a:p>
            <a:r>
              <a:rPr lang="ru-RU" sz="2000" dirty="0" smtClean="0"/>
              <a:t>Проведение мониторинга профессиональных предпочтений и склонностей, обучающихся 9-11 классов ОО. </a:t>
            </a:r>
          </a:p>
          <a:p>
            <a:r>
              <a:rPr lang="ru-RU" sz="2000" dirty="0" smtClean="0"/>
              <a:t>Организация участия школьников в открытых </a:t>
            </a:r>
            <a:r>
              <a:rPr lang="ru-RU" sz="2000" dirty="0" err="1" smtClean="0"/>
              <a:t>онлайн-уроках</a:t>
            </a:r>
            <a:r>
              <a:rPr lang="ru-RU" sz="2000" dirty="0" smtClean="0"/>
              <a:t>, реализуемых с учетом опыта цикла открытых уроков «</a:t>
            </a:r>
            <a:r>
              <a:rPr lang="ru-RU" sz="2000" dirty="0" err="1" smtClean="0"/>
              <a:t>Проектория</a:t>
            </a:r>
            <a:r>
              <a:rPr lang="ru-RU" sz="2000" dirty="0" smtClean="0"/>
              <a:t>», «Уроки настоящего» , направленных на раннюю профориентацию</a:t>
            </a:r>
          </a:p>
          <a:p>
            <a:r>
              <a:rPr lang="ru-RU" sz="2000" dirty="0" smtClean="0"/>
              <a:t>Проведение  родительских собраний по вопросам профессиональной ориентации обучающихся</a:t>
            </a:r>
            <a:endParaRPr lang="ru-RU" sz="2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 flipV="1">
            <a:off x="457200" y="285728"/>
            <a:ext cx="8229600" cy="5260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872067" y="1785926"/>
            <a:ext cx="7700461" cy="4340237"/>
          </a:xfrm>
        </p:spPr>
        <p:txBody>
          <a:bodyPr/>
          <a:lstStyle/>
          <a:p>
            <a:r>
              <a:rPr lang="ru-RU" dirty="0" smtClean="0"/>
              <a:t>50 % выпускников вузов работают не по той специальности, по которой они получили образование</a:t>
            </a:r>
          </a:p>
          <a:p>
            <a:r>
              <a:rPr lang="ru-RU" dirty="0" smtClean="0"/>
              <a:t>60 % выпускников средних специальных заведений и 70 % выпускников профессионально-технических училищ ежегодно оказываются не востребованными предприятиями и организациями.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876094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Статистика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>
              <a:buNone/>
            </a:pP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Ученики старших классов сталкиваются с необходимостью определиться со своей будущей профессиональной деятельностью. Однако в этом возрасте далеко не все школьники обладают достаточно широким кругозором и устоявшимися взглядами. Поэтому педагоги помогают своим ученикам, проводя </a:t>
            </a:r>
            <a:r>
              <a:rPr lang="ru-RU" dirty="0" err="1" smtClean="0"/>
              <a:t>профориентационные</a:t>
            </a:r>
            <a:r>
              <a:rPr lang="ru-RU" dirty="0" smtClean="0"/>
              <a:t> работы.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Что такое профессиональная ориентация?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60158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dirty="0" smtClean="0"/>
              <a:t>Профориентация в школе- это система мероприятий, направленных на ознакомление учащихся с миром профессии, выявление их личностных склонностей и интересов, а также помощь в выборе дальнейшего рода деятельности в соответствии с индивидуальными особенностями. Эта работа является комплексной, поскольку затрагивает психологические, педагогические, медико-физиологические, социальные, экономические аспекты. Поэтому результаты работы по профессиональной ориентации зависят от слаженной работы сотрудников учебного заведения.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Профориентация в школе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09596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872067" y="1714488"/>
            <a:ext cx="7408333" cy="4411675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это </a:t>
            </a:r>
            <a:r>
              <a:rPr lang="ru-RU" dirty="0" err="1" smtClean="0"/>
              <a:t>многоаспектная</a:t>
            </a:r>
            <a:r>
              <a:rPr lang="ru-RU" dirty="0" smtClean="0"/>
              <a:t> система, включающая в себя: </a:t>
            </a:r>
          </a:p>
          <a:p>
            <a:r>
              <a:rPr lang="ru-RU" dirty="0" smtClean="0"/>
              <a:t>просвещение, </a:t>
            </a:r>
          </a:p>
          <a:p>
            <a:r>
              <a:rPr lang="ru-RU" dirty="0" smtClean="0"/>
              <a:t>воспитание, </a:t>
            </a:r>
          </a:p>
          <a:p>
            <a:r>
              <a:rPr lang="ru-RU" dirty="0" smtClean="0"/>
              <a:t>изучение психофизиологических особенностей, </a:t>
            </a:r>
          </a:p>
          <a:p>
            <a:r>
              <a:rPr lang="ru-RU" dirty="0" smtClean="0"/>
              <a:t>проведение психодиагностики, </a:t>
            </a:r>
          </a:p>
          <a:p>
            <a:r>
              <a:rPr lang="ru-RU" dirty="0" smtClean="0"/>
              <a:t>организация элективных курсов, </a:t>
            </a:r>
          </a:p>
          <a:p>
            <a:r>
              <a:rPr lang="ru-RU" dirty="0" smtClean="0"/>
              <a:t>занятия по психологии.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804656"/>
          </a:xfrm>
        </p:spPr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Профессиональная ориентация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872067" y="1571612"/>
            <a:ext cx="7408333" cy="455455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/>
              <a:t>1. Оказание психолого-педагогической помощи при выборе профессии</a:t>
            </a:r>
          </a:p>
          <a:p>
            <a:pPr>
              <a:buNone/>
            </a:pPr>
            <a:r>
              <a:rPr lang="ru-RU" sz="2800" dirty="0" smtClean="0"/>
              <a:t>2. Расширить знания о выборе профессии</a:t>
            </a:r>
          </a:p>
          <a:p>
            <a:pPr>
              <a:buNone/>
            </a:pPr>
            <a:r>
              <a:rPr lang="ru-RU" sz="2800" dirty="0" smtClean="0"/>
              <a:t>3. Выявить и развить способности (диагностика)</a:t>
            </a:r>
          </a:p>
          <a:p>
            <a:pPr>
              <a:buNone/>
            </a:pPr>
            <a:r>
              <a:rPr lang="ru-RU" sz="2800" dirty="0" smtClean="0"/>
              <a:t>4.Формировать практические умения и навыки</a:t>
            </a:r>
            <a:endParaRPr lang="ru-RU" sz="2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571504"/>
          </a:xfrm>
        </p:spPr>
        <p:txBody>
          <a:bodyPr>
            <a:noAutofit/>
          </a:bodyPr>
          <a:lstStyle/>
          <a:p>
            <a:r>
              <a:rPr lang="ru-RU" sz="3200" dirty="0" smtClean="0"/>
              <a:t>Задачи профориентационной работы: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872067" y="1857364"/>
            <a:ext cx="7408333" cy="4268799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•профессиональное просвещение</a:t>
            </a:r>
          </a:p>
          <a:p>
            <a:pPr marL="0" indent="0">
              <a:buNone/>
            </a:pPr>
            <a:r>
              <a:rPr lang="ru-RU" dirty="0" smtClean="0"/>
              <a:t>•профессиональная диагностика;</a:t>
            </a:r>
          </a:p>
          <a:p>
            <a:pPr marL="0" indent="0">
              <a:buNone/>
            </a:pPr>
            <a:r>
              <a:rPr lang="ru-RU" dirty="0" smtClean="0"/>
              <a:t>•профессиональная консультация</a:t>
            </a:r>
          </a:p>
          <a:p>
            <a:pPr marL="0" indent="0">
              <a:buNone/>
            </a:pPr>
            <a:r>
              <a:rPr lang="ru-RU" dirty="0" smtClean="0"/>
              <a:t>•профессиональная самоопределение</a:t>
            </a:r>
          </a:p>
          <a:p>
            <a:pPr marL="0" indent="0"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Система профориентационной работы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872067" y="1857364"/>
            <a:ext cx="7700461" cy="4268799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Организационно-методическая</a:t>
            </a:r>
          </a:p>
          <a:p>
            <a:r>
              <a:rPr lang="ru-RU" sz="3600" dirty="0" smtClean="0"/>
              <a:t>Работа с учащимися</a:t>
            </a:r>
          </a:p>
          <a:p>
            <a:r>
              <a:rPr lang="ru-RU" sz="3600" dirty="0" smtClean="0"/>
              <a:t>Работа с родителями</a:t>
            </a:r>
          </a:p>
          <a:p>
            <a:r>
              <a:rPr lang="ru-RU" sz="3600" dirty="0" smtClean="0"/>
              <a:t>Родительские собрания</a:t>
            </a:r>
          </a:p>
          <a:p>
            <a:r>
              <a:rPr lang="ru-RU" sz="3600" dirty="0" smtClean="0"/>
              <a:t> 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Направления и формы работы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337</TotalTime>
  <Words>1098</Words>
  <Application>Microsoft Office PowerPoint</Application>
  <PresentationFormat>Экран (4:3)</PresentationFormat>
  <Paragraphs>121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Волна</vt:lpstr>
      <vt:lpstr>Профориентация обучающихся  Формы и методы работы</vt:lpstr>
      <vt:lpstr>Выбор профессии</vt:lpstr>
      <vt:lpstr>Статистика</vt:lpstr>
      <vt:lpstr>Что такое профессиональная ориентация?</vt:lpstr>
      <vt:lpstr>Профориентация в школе</vt:lpstr>
      <vt:lpstr>Профессиональная ориентация</vt:lpstr>
      <vt:lpstr>Задачи профориентационной работы:</vt:lpstr>
      <vt:lpstr>Система профориентационной работы</vt:lpstr>
      <vt:lpstr>Направления и формы работы</vt:lpstr>
      <vt:lpstr>Координация профориентационной работы в школе</vt:lpstr>
      <vt:lpstr>Этапы профориентационной работы в школе</vt:lpstr>
      <vt:lpstr>Этапы, содержание профориентационной работы в школе</vt:lpstr>
      <vt:lpstr> Примерная тематика классных часов по профориентации: 1 - 4 классы   -</vt:lpstr>
      <vt:lpstr>Примерная тематика классных часов по профориентации: 5-8 классы</vt:lpstr>
      <vt:lpstr>Примерная тематика классных часов по профориентации: 9-11 классы </vt:lpstr>
      <vt:lpstr>Формы и методы работы</vt:lpstr>
      <vt:lpstr>Слайд 17</vt:lpstr>
      <vt:lpstr>Цели и задачи виртуального кабинета профориентации (профориентационного кабинета): </vt:lpstr>
      <vt:lpstr>Возможные разделы виртуального кабинета</vt:lpstr>
      <vt:lpstr>Виртуальный кабинет поможет:</vt:lpstr>
      <vt:lpstr>План мероприятий по развитию профориентационной  работы  с  обучающимися в обшеобразовательных организациях Сосновского района</vt:lpstr>
      <vt:lpstr>Слайд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Профориентация обучающихся Формы и методы работы</dc:title>
  <dc:creator>user7</dc:creator>
  <cp:lastModifiedBy>User</cp:lastModifiedBy>
  <cp:revision>39</cp:revision>
  <dcterms:created xsi:type="dcterms:W3CDTF">2021-02-25T16:07:42Z</dcterms:created>
  <dcterms:modified xsi:type="dcterms:W3CDTF">2022-04-18T06:32:15Z</dcterms:modified>
</cp:coreProperties>
</file>