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7"/>
  </p:notesMasterIdLst>
  <p:sldIdLst>
    <p:sldId id="256" r:id="rId2"/>
    <p:sldId id="264" r:id="rId3"/>
    <p:sldId id="258" r:id="rId4"/>
    <p:sldId id="272" r:id="rId5"/>
    <p:sldId id="259" r:id="rId6"/>
    <p:sldId id="260" r:id="rId7"/>
    <p:sldId id="265" r:id="rId8"/>
    <p:sldId id="262" r:id="rId9"/>
    <p:sldId id="263" r:id="rId10"/>
    <p:sldId id="266" r:id="rId11"/>
    <p:sldId id="267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324" autoAdjust="0"/>
    <p:restoredTop sz="94660"/>
  </p:normalViewPr>
  <p:slideViewPr>
    <p:cSldViewPr>
      <p:cViewPr varScale="1">
        <p:scale>
          <a:sx n="102" d="100"/>
          <a:sy n="102" d="100"/>
        </p:scale>
        <p:origin x="-1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4F2DB3-724C-48CC-94AC-0100ACE2C8B9}" type="datetimeFigureOut">
              <a:rPr lang="ru-RU" smtClean="0"/>
              <a:pPr/>
              <a:t>09.08.2022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936A2D-EE3C-404B-80A3-09C90C932B0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936A2D-EE3C-404B-80A3-09C90C932B0B}" type="slidenum">
              <a:rPr lang="ru-RU" smtClean="0"/>
              <a:pPr/>
              <a:t>1</a:t>
            </a:fld>
            <a:endParaRPr lang="ru-RU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936A2D-EE3C-404B-80A3-09C90C932B0B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936A2D-EE3C-404B-80A3-09C90C932B0B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936A2D-EE3C-404B-80A3-09C90C932B0B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936A2D-EE3C-404B-80A3-09C90C932B0B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936A2D-EE3C-404B-80A3-09C90C932B0B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936A2D-EE3C-404B-80A3-09C90C932B0B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936A2D-EE3C-404B-80A3-09C90C932B0B}" type="slidenum">
              <a:rPr lang="ru-RU" smtClean="0"/>
              <a:pPr/>
              <a:t>2</a:t>
            </a:fld>
            <a:endParaRPr lang="ru-RU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936A2D-EE3C-404B-80A3-09C90C932B0B}" type="slidenum">
              <a:rPr lang="ru-RU" smtClean="0"/>
              <a:pPr/>
              <a:t>3</a:t>
            </a:fld>
            <a:endParaRPr lang="ru-RU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936A2D-EE3C-404B-80A3-09C90C932B0B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936A2D-EE3C-404B-80A3-09C90C932B0B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936A2D-EE3C-404B-80A3-09C90C932B0B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936A2D-EE3C-404B-80A3-09C90C932B0B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936A2D-EE3C-404B-80A3-09C90C932B0B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936A2D-EE3C-404B-80A3-09C90C932B0B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09.08.2022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09.08.2022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09.08.2022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09.08.2022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09.08.2022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09.08.2022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09.08.2022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09.08.2022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09.08.2022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09.08.2022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57356" y="1285860"/>
            <a:ext cx="7286644" cy="3143272"/>
          </a:xfrm>
        </p:spPr>
        <p:txBody>
          <a:bodyPr>
            <a:noAutofit/>
          </a:bodyPr>
          <a:lstStyle/>
          <a:p>
            <a:r>
              <a:rPr lang="ru-RU" sz="3600" dirty="0" smtClean="0">
                <a:solidFill>
                  <a:schemeClr val="accent1">
                    <a:lumMod val="75000"/>
                  </a:schemeClr>
                </a:solidFill>
              </a:rPr>
              <a:t>Структура деятельности педагогического коллектива по проведению профориентационной работы в школе</a:t>
            </a:r>
            <a:endParaRPr lang="ru-RU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976" y="214290"/>
            <a:ext cx="7786742" cy="571504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</a:rPr>
              <a:t>Учителя-предметники</a:t>
            </a:r>
            <a:endParaRPr lang="ru-RU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857356" y="1214422"/>
            <a:ext cx="7000924" cy="5357850"/>
          </a:xfrm>
        </p:spPr>
        <p:txBody>
          <a:bodyPr/>
          <a:lstStyle/>
          <a:p>
            <a:pPr lvl="0" algn="just">
              <a:buFont typeface="Arial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</a:rPr>
              <a:t>способствуют развитию познавательного интереса, творческой направленности личности школьников, используя разнообразные методы и средства: проектную деятельность, деловые игры, семинары, круглые столы, конференции, предметные недели, олимпиады, факультативы, конкурсы стенных газет, домашние сочинения и т.д.;</a:t>
            </a:r>
          </a:p>
          <a:p>
            <a:pPr lvl="0" algn="just">
              <a:buFont typeface="Arial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</a:rPr>
              <a:t>обеспечивают </a:t>
            </a:r>
            <a:r>
              <a:rPr lang="ru-RU" dirty="0" err="1" smtClean="0">
                <a:solidFill>
                  <a:schemeClr val="tx1"/>
                </a:solidFill>
              </a:rPr>
              <a:t>профориентационную</a:t>
            </a:r>
            <a:r>
              <a:rPr lang="ru-RU" dirty="0" smtClean="0">
                <a:solidFill>
                  <a:schemeClr val="tx1"/>
                </a:solidFill>
              </a:rPr>
              <a:t> направленность уроков, формируют у учащихся </a:t>
            </a:r>
            <a:r>
              <a:rPr lang="ru-RU" dirty="0" err="1" smtClean="0">
                <a:solidFill>
                  <a:schemeClr val="tx1"/>
                </a:solidFill>
              </a:rPr>
              <a:t>общетрудовые</a:t>
            </a:r>
            <a:r>
              <a:rPr lang="ru-RU" dirty="0" smtClean="0">
                <a:solidFill>
                  <a:schemeClr val="tx1"/>
                </a:solidFill>
              </a:rPr>
              <a:t>, профессионально важные навыки;</a:t>
            </a:r>
          </a:p>
          <a:p>
            <a:pPr lvl="0" algn="just">
              <a:buFont typeface="Arial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</a:rPr>
              <a:t>способствуют формированию у школьников адекватной самооценки;</a:t>
            </a:r>
          </a:p>
          <a:p>
            <a:pPr lvl="0" algn="just">
              <a:buFont typeface="Arial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</a:rPr>
              <a:t>проводят наблюдения по выявлению склонностей и способностей учащихся;</a:t>
            </a:r>
          </a:p>
          <a:p>
            <a:pPr lvl="0" algn="just">
              <a:buFont typeface="Arial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</a:rPr>
              <a:t>адаптируют учебные программы в зависимости от профиля класса, особенностей учащихся.</a:t>
            </a:r>
          </a:p>
          <a:p>
            <a:pPr algn="just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14480" y="142852"/>
            <a:ext cx="7286676" cy="928694"/>
          </a:xfrm>
        </p:spPr>
        <p:txBody>
          <a:bodyPr/>
          <a:lstStyle/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учитель трудового обучения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714480" y="1142984"/>
            <a:ext cx="7215238" cy="5238766"/>
          </a:xfrm>
        </p:spPr>
        <p:txBody>
          <a:bodyPr/>
          <a:lstStyle/>
          <a:p>
            <a:pPr lvl="0" algn="just"/>
            <a:r>
              <a:rPr lang="ru-RU" i="1" u="sng" dirty="0" smtClean="0">
                <a:solidFill>
                  <a:schemeClr val="tx1"/>
                </a:solidFill>
              </a:rPr>
              <a:t>Профессиональное просвещение</a:t>
            </a:r>
            <a:r>
              <a:rPr lang="ru-RU" u="sng" dirty="0" smtClean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– ознакомление учащихся с областями трудовой деятельности, отдельными отраслями производства, профессиями и специальностями.</a:t>
            </a:r>
          </a:p>
          <a:p>
            <a:pPr lvl="0" algn="just"/>
            <a:r>
              <a:rPr lang="ru-RU" i="1" u="sng" dirty="0" smtClean="0">
                <a:solidFill>
                  <a:schemeClr val="tx1"/>
                </a:solidFill>
              </a:rPr>
              <a:t>Профессиональное воспитание </a:t>
            </a:r>
            <a:r>
              <a:rPr lang="ru-RU" u="sng" dirty="0" smtClean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- формирование у школьной молодежи устойчивых профессиональных интересов к той или иной профессии.</a:t>
            </a:r>
          </a:p>
          <a:p>
            <a:pPr lvl="0" algn="just"/>
            <a:r>
              <a:rPr lang="ru-RU" i="1" u="sng" dirty="0" smtClean="0">
                <a:solidFill>
                  <a:schemeClr val="tx1"/>
                </a:solidFill>
              </a:rPr>
              <a:t>Профессиональная активация</a:t>
            </a:r>
            <a:r>
              <a:rPr lang="ru-RU" u="sng" dirty="0" smtClean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– создание условий для практической пробы сил в различных сферах трудовой деятельности, т.е. проведение профессиональных проб.</a:t>
            </a:r>
          </a:p>
          <a:p>
            <a:pPr lvl="0" algn="just"/>
            <a:r>
              <a:rPr lang="ru-RU" i="1" u="sng" dirty="0" smtClean="0">
                <a:solidFill>
                  <a:schemeClr val="tx1"/>
                </a:solidFill>
              </a:rPr>
              <a:t>Изучение личности школьника </a:t>
            </a:r>
            <a:r>
              <a:rPr lang="ru-RU" u="sng" dirty="0" smtClean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в целях профессиональной ориентации, формирование трудовых и профессиональных интересов.</a:t>
            </a:r>
          </a:p>
          <a:p>
            <a:pPr lvl="0" algn="just"/>
            <a:r>
              <a:rPr lang="ru-RU" i="1" u="sng" dirty="0" smtClean="0">
                <a:solidFill>
                  <a:schemeClr val="tx1"/>
                </a:solidFill>
              </a:rPr>
              <a:t>Педагогическая </a:t>
            </a:r>
            <a:r>
              <a:rPr lang="ru-RU" i="1" u="sng" dirty="0" err="1" smtClean="0">
                <a:solidFill>
                  <a:schemeClr val="tx1"/>
                </a:solidFill>
              </a:rPr>
              <a:t>профконсультация</a:t>
            </a:r>
            <a:r>
              <a:rPr lang="ru-RU" i="1" u="sng" dirty="0" smtClean="0">
                <a:solidFill>
                  <a:schemeClr val="tx1"/>
                </a:solidFill>
              </a:rPr>
              <a:t> </a:t>
            </a:r>
            <a:r>
              <a:rPr lang="ru-RU" i="1" dirty="0" smtClean="0">
                <a:solidFill>
                  <a:schemeClr val="tx1"/>
                </a:solidFill>
              </a:rPr>
              <a:t>– </a:t>
            </a:r>
            <a:r>
              <a:rPr lang="ru-RU" dirty="0" smtClean="0">
                <a:solidFill>
                  <a:schemeClr val="tx1"/>
                </a:solidFill>
              </a:rPr>
              <a:t>рассказ ученику о видах трудовой деятельности, профессиях и специальностях, наиболее соответствующих его качествам, знаниям, склонностям.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14480" y="214290"/>
            <a:ext cx="7215238" cy="642942"/>
          </a:xfrm>
        </p:spPr>
        <p:txBody>
          <a:bodyPr/>
          <a:lstStyle/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Медицинский работник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857356" y="928670"/>
            <a:ext cx="7072362" cy="5453080"/>
          </a:xfrm>
        </p:spPr>
        <p:txBody>
          <a:bodyPr>
            <a:noAutofit/>
          </a:bodyPr>
          <a:lstStyle/>
          <a:p>
            <a:pPr lvl="0" algn="just">
              <a:buFont typeface="Arial" pitchFamily="34" charset="0"/>
              <a:buChar char="•"/>
            </a:pPr>
            <a:r>
              <a:rPr lang="ru-RU" sz="2400" dirty="0" smtClean="0">
                <a:solidFill>
                  <a:schemeClr val="tx1"/>
                </a:solidFill>
              </a:rPr>
              <a:t>используя разнообразные формы, методы, средства, способствует формированию у школьников установки на здоровый образ жизни;</a:t>
            </a:r>
          </a:p>
          <a:p>
            <a:pPr lvl="0" algn="just">
              <a:buFont typeface="Arial" pitchFamily="34" charset="0"/>
              <a:buChar char="•"/>
            </a:pPr>
            <a:r>
              <a:rPr lang="ru-RU" sz="2400" dirty="0" smtClean="0">
                <a:solidFill>
                  <a:schemeClr val="tx1"/>
                </a:solidFill>
              </a:rPr>
              <a:t>проводит с учащимися беседы о взаимосвязи успешности профессиональной карьеры и здоровья человека;</a:t>
            </a:r>
          </a:p>
          <a:p>
            <a:pPr lvl="0" algn="just">
              <a:buFont typeface="Arial" pitchFamily="34" charset="0"/>
              <a:buChar char="•"/>
            </a:pPr>
            <a:r>
              <a:rPr lang="ru-RU" sz="2400" dirty="0" smtClean="0">
                <a:solidFill>
                  <a:schemeClr val="tx1"/>
                </a:solidFill>
              </a:rPr>
              <a:t>оказывает консультации по проблеме влияния состояния здоровья на профессиональную карьеру;</a:t>
            </a:r>
          </a:p>
          <a:p>
            <a:pPr lvl="0" algn="just">
              <a:buFont typeface="Arial" pitchFamily="34" charset="0"/>
              <a:buChar char="•"/>
            </a:pPr>
            <a:r>
              <a:rPr lang="ru-RU" sz="2400" dirty="0" smtClean="0">
                <a:solidFill>
                  <a:schemeClr val="tx1"/>
                </a:solidFill>
              </a:rPr>
              <a:t>оказывает помощь классному руководителю, школьному психологу и социальному педагогу в анализе деятельности учащихся.</a:t>
            </a:r>
            <a:endParaRPr lang="ru-RU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0"/>
            <a:ext cx="8072462" cy="1000108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>
                <a:solidFill>
                  <a:schemeClr val="accent1">
                    <a:lumMod val="75000"/>
                  </a:schemeClr>
                </a:solidFill>
              </a:rPr>
              <a:t>Библиотекарь</a:t>
            </a:r>
            <a:endParaRPr lang="ru-RU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714480" y="1142984"/>
            <a:ext cx="7429520" cy="5238766"/>
          </a:xfrm>
        </p:spPr>
        <p:txBody>
          <a:bodyPr>
            <a:noAutofit/>
          </a:bodyPr>
          <a:lstStyle/>
          <a:p>
            <a:pPr lvl="0" algn="just">
              <a:buFont typeface="Arial" pitchFamily="34" charset="0"/>
              <a:buChar char="•"/>
            </a:pPr>
            <a:r>
              <a:rPr lang="ru-RU" sz="2000" dirty="0" smtClean="0">
                <a:solidFill>
                  <a:schemeClr val="tx1"/>
                </a:solidFill>
              </a:rPr>
              <a:t>регулярно подбирает литературу для учителей и учащихся в помощь выбору профессии (по годам обучения) и профориентационной работе;</a:t>
            </a:r>
          </a:p>
          <a:p>
            <a:pPr lvl="0" algn="just">
              <a:buFont typeface="Arial" pitchFamily="34" charset="0"/>
              <a:buChar char="•"/>
            </a:pPr>
            <a:r>
              <a:rPr lang="ru-RU" sz="2000" dirty="0" smtClean="0">
                <a:solidFill>
                  <a:schemeClr val="tx1"/>
                </a:solidFill>
              </a:rPr>
              <a:t>изучает читательские интересы учащихся и рекомендует им литературу, помогающую в выборе профессии; организовывает выставки книг о профессиях и читательские диспуты-конференции на темы выбора профессии;</a:t>
            </a:r>
          </a:p>
          <a:p>
            <a:pPr lvl="0" algn="just">
              <a:buFont typeface="Arial" pitchFamily="34" charset="0"/>
              <a:buChar char="•"/>
            </a:pPr>
            <a:r>
              <a:rPr lang="ru-RU" sz="2000" dirty="0" smtClean="0">
                <a:solidFill>
                  <a:schemeClr val="tx1"/>
                </a:solidFill>
              </a:rPr>
              <a:t>обобщает и систематизирует методические материалы, справочные данные о потребностях региона в кадрах и другие вспомогательные материалы (фотографии, вырезки, схемы, проспекты, программы, описания профессий);</a:t>
            </a:r>
          </a:p>
          <a:p>
            <a:pPr lvl="0" algn="just">
              <a:buFont typeface="Arial" pitchFamily="34" charset="0"/>
              <a:buChar char="•"/>
            </a:pPr>
            <a:r>
              <a:rPr lang="ru-RU" sz="2000" dirty="0" smtClean="0">
                <a:solidFill>
                  <a:schemeClr val="tx1"/>
                </a:solidFill>
              </a:rPr>
              <a:t>регулярно устраивает выставки литературы о профессиях по сферам и отраслям (машиностроение, транспорт, строительство, в мире искусства и </a:t>
            </a:r>
            <a:r>
              <a:rPr lang="ru-RU" sz="2000" dirty="0" err="1" smtClean="0">
                <a:solidFill>
                  <a:schemeClr val="tx1"/>
                </a:solidFill>
              </a:rPr>
              <a:t>т.д</a:t>
            </a:r>
            <a:r>
              <a:rPr lang="ru-RU" sz="2000" dirty="0" smtClean="0">
                <a:solidFill>
                  <a:schemeClr val="tx1"/>
                </a:solidFill>
              </a:rPr>
              <a:t>).</a:t>
            </a:r>
          </a:p>
          <a:p>
            <a:pPr algn="just"/>
            <a:endParaRPr lang="ru-RU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0"/>
            <a:ext cx="8429652" cy="1000108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Школьный психолог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714480" y="1071546"/>
            <a:ext cx="7429520" cy="5310204"/>
          </a:xfrm>
        </p:spPr>
        <p:txBody>
          <a:bodyPr>
            <a:normAutofit lnSpcReduction="10000"/>
          </a:bodyPr>
          <a:lstStyle/>
          <a:p>
            <a:pPr lvl="0" algn="just">
              <a:buFont typeface="Arial" pitchFamily="34" charset="0"/>
              <a:buChar char="•"/>
            </a:pPr>
            <a:r>
              <a:rPr lang="ru-RU" sz="2000" dirty="0" smtClean="0">
                <a:solidFill>
                  <a:schemeClr val="tx1"/>
                </a:solidFill>
              </a:rPr>
              <a:t>изучает профессиональные интересы и склонности учащихся;</a:t>
            </a:r>
          </a:p>
          <a:p>
            <a:pPr lvl="0" algn="just">
              <a:buFont typeface="Arial" pitchFamily="34" charset="0"/>
              <a:buChar char="•"/>
            </a:pPr>
            <a:r>
              <a:rPr lang="ru-RU" sz="2000" dirty="0" smtClean="0">
                <a:solidFill>
                  <a:schemeClr val="tx1"/>
                </a:solidFill>
              </a:rPr>
              <a:t>проводит тренинговые занятия по профориентации учащихся;</a:t>
            </a:r>
          </a:p>
          <a:p>
            <a:pPr lvl="0" algn="just">
              <a:buFont typeface="Arial" pitchFamily="34" charset="0"/>
              <a:buChar char="•"/>
            </a:pPr>
            <a:r>
              <a:rPr lang="ru-RU" sz="2000" dirty="0" smtClean="0">
                <a:solidFill>
                  <a:schemeClr val="tx1"/>
                </a:solidFill>
              </a:rPr>
              <a:t>проводит беседы, психологическое просвещение для родителей и педагогов на тему выбора;</a:t>
            </a:r>
          </a:p>
          <a:p>
            <a:pPr lvl="0" algn="just">
              <a:buFont typeface="Arial" pitchFamily="34" charset="0"/>
              <a:buChar char="•"/>
            </a:pPr>
            <a:r>
              <a:rPr lang="ru-RU" sz="2000" dirty="0" smtClean="0">
                <a:solidFill>
                  <a:schemeClr val="tx1"/>
                </a:solidFill>
              </a:rPr>
              <a:t>осуществляет психологические консультации с учётом возрастных особенностей учащихся;</a:t>
            </a:r>
          </a:p>
          <a:p>
            <a:pPr lvl="0" algn="just">
              <a:buFont typeface="Arial" pitchFamily="34" charset="0"/>
              <a:buChar char="•"/>
            </a:pPr>
            <a:r>
              <a:rPr lang="ru-RU" sz="2000" dirty="0" smtClean="0">
                <a:solidFill>
                  <a:schemeClr val="tx1"/>
                </a:solidFill>
              </a:rPr>
              <a:t>способствуют формированию у школьников адекватной самооценки;</a:t>
            </a:r>
          </a:p>
          <a:p>
            <a:pPr lvl="0" algn="just">
              <a:buFont typeface="Arial" pitchFamily="34" charset="0"/>
              <a:buChar char="•"/>
            </a:pPr>
            <a:r>
              <a:rPr lang="ru-RU" sz="2000" dirty="0" smtClean="0">
                <a:solidFill>
                  <a:schemeClr val="tx1"/>
                </a:solidFill>
              </a:rPr>
              <a:t>приглашает родителей учащихся для выступлений перед учениками о своей профессии, привлекает их для работы руководителями кружков;</a:t>
            </a:r>
          </a:p>
          <a:p>
            <a:pPr lvl="0" algn="just">
              <a:buFont typeface="Arial" pitchFamily="34" charset="0"/>
              <a:buChar char="•"/>
            </a:pPr>
            <a:r>
              <a:rPr lang="ru-RU" sz="2000" dirty="0" smtClean="0">
                <a:solidFill>
                  <a:schemeClr val="tx1"/>
                </a:solidFill>
              </a:rPr>
              <a:t>оказывает помощь классному руководителю в анализе и оценке интересов и склонностей учащихся;</a:t>
            </a:r>
          </a:p>
          <a:p>
            <a:pPr lvl="0" algn="just">
              <a:buFont typeface="Arial" pitchFamily="34" charset="0"/>
              <a:buChar char="•"/>
            </a:pPr>
            <a:r>
              <a:rPr lang="ru-RU" sz="2000" dirty="0" smtClean="0">
                <a:solidFill>
                  <a:schemeClr val="tx1"/>
                </a:solidFill>
              </a:rPr>
              <a:t>создает базу данных по </a:t>
            </a:r>
            <a:r>
              <a:rPr lang="ru-RU" sz="2000" dirty="0" err="1" smtClean="0">
                <a:solidFill>
                  <a:schemeClr val="tx1"/>
                </a:solidFill>
              </a:rPr>
              <a:t>профдиагностике</a:t>
            </a:r>
            <a:r>
              <a:rPr lang="ru-RU" sz="2000" dirty="0" smtClean="0">
                <a:solidFill>
                  <a:schemeClr val="tx1"/>
                </a:solidFill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00166" y="0"/>
            <a:ext cx="7643834" cy="962028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Социальный педагог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857356" y="1214422"/>
            <a:ext cx="7286644" cy="5357850"/>
          </a:xfrm>
        </p:spPr>
        <p:txBody>
          <a:bodyPr>
            <a:normAutofit lnSpcReduction="10000"/>
          </a:bodyPr>
          <a:lstStyle/>
          <a:p>
            <a:pPr lvl="0" algn="just">
              <a:buFont typeface="Arial" pitchFamily="34" charset="0"/>
              <a:buChar char="•"/>
            </a:pPr>
            <a:r>
              <a:rPr lang="ru-RU" sz="2400" dirty="0" smtClean="0">
                <a:solidFill>
                  <a:schemeClr val="tx1"/>
                </a:solidFill>
              </a:rPr>
              <a:t>способствует формированию у школьников группы риска адекватной самооценки, поскольку, как правило, у таких детей она занижена;</a:t>
            </a:r>
          </a:p>
          <a:p>
            <a:pPr lvl="0" algn="just">
              <a:buFont typeface="Arial" pitchFamily="34" charset="0"/>
              <a:buChar char="•"/>
            </a:pPr>
            <a:r>
              <a:rPr lang="ru-RU" sz="2400" dirty="0" smtClean="0">
                <a:solidFill>
                  <a:schemeClr val="tx1"/>
                </a:solidFill>
              </a:rPr>
              <a:t>оказывает педагогическую поддержку детям группы риска в процессе их профессионального и жизненного самоопределения;</a:t>
            </a:r>
          </a:p>
          <a:p>
            <a:pPr lvl="0" algn="just">
              <a:buFont typeface="Arial" pitchFamily="34" charset="0"/>
              <a:buChar char="•"/>
            </a:pPr>
            <a:r>
              <a:rPr lang="ru-RU" sz="2400" dirty="0" smtClean="0">
                <a:solidFill>
                  <a:schemeClr val="tx1"/>
                </a:solidFill>
              </a:rPr>
              <a:t>осуществляет консультации учащихся по социальным вопросам;</a:t>
            </a:r>
          </a:p>
          <a:p>
            <a:pPr lvl="0" algn="just">
              <a:buFont typeface="Arial" pitchFamily="34" charset="0"/>
              <a:buChar char="•"/>
            </a:pPr>
            <a:r>
              <a:rPr lang="ru-RU" sz="2400" dirty="0" smtClean="0">
                <a:solidFill>
                  <a:schemeClr val="tx1"/>
                </a:solidFill>
              </a:rPr>
              <a:t>оказывает помощь классному руководителю в анализе и оценке социальных факторов, затрудняющих процесс самоопределения школьника.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501122" cy="528641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cap="none" dirty="0" smtClean="0">
                <a:solidFill>
                  <a:schemeClr val="accent1">
                    <a:lumMod val="75000"/>
                  </a:schemeClr>
                </a:solidFill>
              </a:rPr>
              <a:t>Профессиональная ориентация </a:t>
            </a:r>
            <a:br>
              <a:rPr lang="ru-RU" sz="4000" cap="none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4000" cap="none" dirty="0" smtClean="0">
                <a:solidFill>
                  <a:schemeClr val="accent1">
                    <a:lumMod val="75000"/>
                  </a:schemeClr>
                </a:solidFill>
              </a:rPr>
              <a:t>в школе  - </a:t>
            </a:r>
            <a:br>
              <a:rPr lang="ru-RU" sz="4000" cap="none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3800" cap="none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система учебно-воспитательной работы, направленная  на усвоение учащимися необходимого объёма знаний о социально-экономических  и психофизических характеристиках профессий.</a:t>
            </a:r>
            <a:endParaRPr lang="ru-RU" sz="38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929330"/>
            <a:ext cx="6172200" cy="452420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00232" y="500042"/>
            <a:ext cx="6172200" cy="1104904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</a:rPr>
              <a:t>Основные задачи профориентационной работы:</a:t>
            </a:r>
            <a:endParaRPr lang="ru-RU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785918" y="1714488"/>
            <a:ext cx="7000924" cy="4667262"/>
          </a:xfrm>
        </p:spPr>
        <p:txBody>
          <a:bodyPr>
            <a:normAutofit lnSpcReduction="10000"/>
          </a:bodyPr>
          <a:lstStyle/>
          <a:p>
            <a:pPr algn="just">
              <a:buFont typeface="Wingdings" pitchFamily="2" charset="2"/>
              <a:buChar char="Ø"/>
            </a:pPr>
            <a:r>
              <a:rPr lang="ru-RU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Подготовить учащегося к обоснованному выбору профессии, удовлетворяющему как личные интересы, так и общественные потребности</a:t>
            </a: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</a:rPr>
              <a:t>;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Сформировать положительное отношение к труду;</a:t>
            </a:r>
            <a:endParaRPr lang="ru-RU" sz="2400" dirty="0" smtClean="0">
              <a:solidFill>
                <a:schemeClr val="tx1">
                  <a:lumMod val="75000"/>
                  <a:lumOff val="25000"/>
                </a:schemeClr>
              </a:solidFill>
              <a:latin typeface="Arial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Научить разбираться в содержании профессиональной деятельности;</a:t>
            </a:r>
            <a:endParaRPr lang="ru-RU" sz="2400" dirty="0" smtClean="0">
              <a:solidFill>
                <a:schemeClr val="tx1">
                  <a:lumMod val="75000"/>
                  <a:lumOff val="25000"/>
                </a:schemeClr>
              </a:solidFill>
              <a:latin typeface="Arial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Научить соотносить требования, предъявляемые к профессии, с индивидуальными качествами личности.</a:t>
            </a:r>
          </a:p>
          <a:p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142852"/>
            <a:ext cx="8072494" cy="160497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Основные направления профориентационной  работы в школе: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14546" y="2000240"/>
            <a:ext cx="6243654" cy="3952882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ru-RU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Профессиональная информация</a:t>
            </a:r>
          </a:p>
          <a:p>
            <a:pPr>
              <a:buFont typeface="Wingdings" pitchFamily="2" charset="2"/>
              <a:buChar char="Ø"/>
            </a:pPr>
            <a:endParaRPr lang="ru-RU" sz="32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ru-RU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Профессиональное воспитание</a:t>
            </a:r>
          </a:p>
          <a:p>
            <a:pPr>
              <a:buFont typeface="Wingdings" pitchFamily="2" charset="2"/>
              <a:buChar char="Ø"/>
            </a:pPr>
            <a:endParaRPr lang="ru-RU" sz="32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ru-RU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Профессиональная консультация</a:t>
            </a:r>
          </a:p>
          <a:p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24" y="357166"/>
            <a:ext cx="8286776" cy="714380"/>
          </a:xfrm>
        </p:spPr>
        <p:txBody>
          <a:bodyPr/>
          <a:lstStyle/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профессиональная информация: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857356" y="1357298"/>
            <a:ext cx="6858048" cy="5143536"/>
          </a:xfrm>
        </p:spPr>
        <p:txBody>
          <a:bodyPr>
            <a:normAutofit lnSpcReduction="10000"/>
          </a:bodyPr>
          <a:lstStyle/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Беседы, лекции, телерадиопрограммы профориентационной тематики.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Кинолекторий о профессиях.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Экскурсии на предприятия и в учреждения, профессиональные учебные заведения.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Встречи с руководителями предприятий, специалистами высокой квалификации, молодыми рабочими.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Профессиографические материалы, рекламные проспекты учебных заведений, предприятий и учреждений различной формы собственности.</a:t>
            </a:r>
            <a:endParaRPr lang="ru-RU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357166"/>
            <a:ext cx="8215338" cy="928694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</a:rPr>
              <a:t>профессиональное воспитание:  </a:t>
            </a:r>
            <a:endParaRPr lang="ru-RU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857356" y="1571612"/>
            <a:ext cx="6929486" cy="4810138"/>
          </a:xfrm>
        </p:spPr>
        <p:txBody>
          <a:bodyPr>
            <a:normAutofit/>
          </a:bodyPr>
          <a:lstStyle/>
          <a:p>
            <a:pPr algn="just">
              <a:buFont typeface="Courier New" pitchFamily="49" charset="0"/>
              <a:buChar char="o"/>
            </a:pPr>
            <a:r>
              <a:rPr lang="ru-RU" sz="3200" dirty="0" smtClean="0"/>
              <a:t>   </a:t>
            </a:r>
            <a:r>
              <a:rPr lang="ru-RU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Трудовое обучение.</a:t>
            </a:r>
          </a:p>
          <a:p>
            <a:pPr algn="just">
              <a:buFont typeface="Courier New" pitchFamily="49" charset="0"/>
              <a:buChar char="o"/>
            </a:pPr>
            <a:r>
              <a:rPr lang="ru-RU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Тематические родительские собрания.</a:t>
            </a:r>
            <a:endParaRPr lang="ru-RU" sz="3200" dirty="0" smtClean="0">
              <a:solidFill>
                <a:schemeClr val="tx1">
                  <a:lumMod val="75000"/>
                  <a:lumOff val="25000"/>
                </a:schemeClr>
              </a:solidFill>
              <a:latin typeface="Arial" charset="0"/>
            </a:endParaRPr>
          </a:p>
          <a:p>
            <a:pPr algn="just">
              <a:buFont typeface="Courier New" pitchFamily="49" charset="0"/>
              <a:buChar char="o"/>
            </a:pPr>
            <a:r>
              <a:rPr lang="ru-RU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Организация предметных кружков, факультативов, кружков по интересам.</a:t>
            </a:r>
          </a:p>
          <a:p>
            <a:pPr algn="just">
              <a:buFont typeface="Courier New" pitchFamily="49" charset="0"/>
              <a:buChar char="o"/>
            </a:pPr>
            <a:r>
              <a:rPr lang="ru-RU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Школьные тематические вечера, клубы интересных встреч.</a:t>
            </a:r>
          </a:p>
          <a:p>
            <a:endParaRPr lang="ru-RU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71604" y="214290"/>
            <a:ext cx="7572396" cy="1000132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  <a:t>Профессиональная консультация:</a:t>
            </a:r>
            <a:endParaRPr lang="ru-RU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14546" y="1643050"/>
            <a:ext cx="6715172" cy="4357718"/>
          </a:xfrm>
        </p:spPr>
        <p:txBody>
          <a:bodyPr>
            <a:normAutofit lnSpcReduction="10000"/>
          </a:bodyPr>
          <a:lstStyle/>
          <a:p>
            <a:pPr algn="just">
              <a:buFont typeface="Arial" pitchFamily="34" charset="0"/>
              <a:buChar char="•"/>
            </a:pPr>
            <a:r>
              <a:rPr lang="ru-RU" dirty="0" smtClean="0"/>
              <a:t>   </a:t>
            </a:r>
            <a:r>
              <a:rPr lang="ru-RU" sz="2800" dirty="0" smtClean="0">
                <a:solidFill>
                  <a:schemeClr val="tx1"/>
                </a:solidFill>
              </a:rPr>
              <a:t>Изучение профессиональных планов школьников путем анкетирования.</a:t>
            </a:r>
          </a:p>
          <a:p>
            <a:pPr algn="just">
              <a:buFont typeface="Arial" pitchFamily="34" charset="0"/>
              <a:buChar char="•"/>
            </a:pPr>
            <a:r>
              <a:rPr lang="ru-RU" sz="2800" dirty="0" smtClean="0">
                <a:solidFill>
                  <a:schemeClr val="tx1"/>
                </a:solidFill>
              </a:rPr>
              <a:t>   Индивидуальная беседа с профконсультантом.</a:t>
            </a:r>
          </a:p>
          <a:p>
            <a:pPr algn="just">
              <a:buFont typeface="Arial" pitchFamily="34" charset="0"/>
              <a:buChar char="•"/>
            </a:pPr>
            <a:r>
              <a:rPr lang="ru-RU" sz="2800" dirty="0" smtClean="0">
                <a:solidFill>
                  <a:schemeClr val="tx1"/>
                </a:solidFill>
              </a:rPr>
              <a:t>   Рекомендации о выборе будущей профессии в соответствии с интересами и возможностями школьника и о возможных путях ее получения.</a:t>
            </a:r>
          </a:p>
          <a:p>
            <a:pPr>
              <a:buFont typeface="Arial" pitchFamily="34" charset="0"/>
              <a:buChar char="•"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285728"/>
            <a:ext cx="8072494" cy="857256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Заместитель директора  по воспитательной работе</a:t>
            </a:r>
            <a:endParaRPr lang="ru-RU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000232" y="1214422"/>
            <a:ext cx="6929486" cy="5357850"/>
          </a:xfrm>
        </p:spPr>
        <p:txBody>
          <a:bodyPr>
            <a:normAutofit/>
          </a:bodyPr>
          <a:lstStyle/>
          <a:p>
            <a:pPr algn="just">
              <a:buFont typeface="Arial" pitchFamily="34" charset="0"/>
              <a:buChar char="•"/>
            </a:pPr>
            <a:r>
              <a:rPr lang="ru-RU" sz="1600" dirty="0" smtClean="0">
                <a:solidFill>
                  <a:schemeClr val="tx1"/>
                </a:solidFill>
              </a:rPr>
              <a:t>Выработка стратегии взаимодействия субъектов, ответственных за  педагогическую поддержку самоопределения школьников с целью согласования и координации их деятельности;</a:t>
            </a:r>
          </a:p>
          <a:p>
            <a:pPr algn="just">
              <a:buFont typeface="Arial" pitchFamily="34" charset="0"/>
              <a:buChar char="•"/>
            </a:pPr>
            <a:r>
              <a:rPr lang="ru-RU" sz="1600" dirty="0" smtClean="0">
                <a:solidFill>
                  <a:schemeClr val="tx1"/>
                </a:solidFill>
              </a:rPr>
              <a:t>Поддержание связей ОУ с социальными партнёрами, влияющими на самоопределение учащихся;</a:t>
            </a:r>
          </a:p>
          <a:p>
            <a:pPr algn="just">
              <a:buFont typeface="Arial" pitchFamily="34" charset="0"/>
              <a:buChar char="•"/>
            </a:pPr>
            <a:r>
              <a:rPr lang="ru-RU" sz="1600" dirty="0" smtClean="0">
                <a:solidFill>
                  <a:schemeClr val="tx1"/>
                </a:solidFill>
              </a:rPr>
              <a:t> Планирование работы педагогического коллектива по формированию готовности учащихся к профильному и профессиональному самоопределению в соответствии с концепцией и программой ОУ;</a:t>
            </a:r>
          </a:p>
          <a:p>
            <a:pPr algn="just">
              <a:buFont typeface="Arial" pitchFamily="34" charset="0"/>
              <a:buChar char="•"/>
            </a:pPr>
            <a:r>
              <a:rPr lang="ru-RU" sz="1600" dirty="0" smtClean="0">
                <a:solidFill>
                  <a:schemeClr val="tx1"/>
                </a:solidFill>
              </a:rPr>
              <a:t> Осуществление анализа и коррекции деятельности педагогического коллектива по данному направлению;</a:t>
            </a:r>
          </a:p>
          <a:p>
            <a:pPr algn="just">
              <a:buFont typeface="Arial" pitchFamily="34" charset="0"/>
              <a:buChar char="•"/>
            </a:pPr>
            <a:r>
              <a:rPr lang="ru-RU" sz="1600" dirty="0" smtClean="0">
                <a:solidFill>
                  <a:schemeClr val="tx1"/>
                </a:solidFill>
              </a:rPr>
              <a:t>Проведение педагогических советов,  производственных совещаний по проблеме профильного и профессионального самоопределения старшеклассников;</a:t>
            </a:r>
          </a:p>
          <a:p>
            <a:pPr algn="just">
              <a:buFont typeface="Arial" pitchFamily="34" charset="0"/>
              <a:buChar char="•"/>
            </a:pPr>
            <a:r>
              <a:rPr lang="ru-RU" sz="1600" dirty="0" smtClean="0">
                <a:solidFill>
                  <a:schemeClr val="tx1"/>
                </a:solidFill>
              </a:rPr>
              <a:t>Организация занятий учащихся в сети </a:t>
            </a:r>
            <a:r>
              <a:rPr lang="ru-RU" sz="1600" dirty="0" err="1" smtClean="0">
                <a:solidFill>
                  <a:schemeClr val="tx1"/>
                </a:solidFill>
              </a:rPr>
              <a:t>предпрофильной</a:t>
            </a:r>
            <a:r>
              <a:rPr lang="ru-RU" sz="1600" dirty="0" smtClean="0">
                <a:solidFill>
                  <a:schemeClr val="tx1"/>
                </a:solidFill>
              </a:rPr>
              <a:t> подготовки и профильного обучения;</a:t>
            </a:r>
          </a:p>
          <a:p>
            <a:pPr algn="just">
              <a:buFont typeface="Arial" pitchFamily="34" charset="0"/>
              <a:buChar char="•"/>
            </a:pPr>
            <a:r>
              <a:rPr lang="ru-RU" sz="1600" dirty="0" smtClean="0">
                <a:solidFill>
                  <a:schemeClr val="tx1"/>
                </a:solidFill>
              </a:rPr>
              <a:t>Курирование преподавания профориентационных курсов в ходе </a:t>
            </a:r>
            <a:r>
              <a:rPr lang="ru-RU" sz="1600" dirty="0" err="1" smtClean="0">
                <a:solidFill>
                  <a:schemeClr val="tx1"/>
                </a:solidFill>
              </a:rPr>
              <a:t>предпрофильной</a:t>
            </a:r>
            <a:r>
              <a:rPr lang="ru-RU" sz="1600" dirty="0" smtClean="0">
                <a:solidFill>
                  <a:schemeClr val="tx1"/>
                </a:solidFill>
              </a:rPr>
              <a:t> подготовки и профильного обучения.</a:t>
            </a:r>
          </a:p>
          <a:p>
            <a:pPr algn="just">
              <a:buFont typeface="Arial" pitchFamily="34" charset="0"/>
              <a:buChar char="•"/>
            </a:pPr>
            <a:endParaRPr lang="ru-RU" sz="1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85918" y="357166"/>
            <a:ext cx="7143800" cy="571504"/>
          </a:xfrm>
        </p:spPr>
        <p:txBody>
          <a:bodyPr/>
          <a:lstStyle/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Классный руководитель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785918" y="1071546"/>
            <a:ext cx="7143800" cy="5572164"/>
          </a:xfrm>
        </p:spPr>
        <p:txBody>
          <a:bodyPr>
            <a:normAutofit fontScale="92500"/>
          </a:bodyPr>
          <a:lstStyle/>
          <a:p>
            <a:pPr lvl="0" algn="just">
              <a:buFont typeface="Arial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</a:rPr>
              <a:t>составляет для класса план педагогической поддержки самоопределения учащихся, включающий разнообразные формы, методы, средства, активизирующие познавательную, творческую активность школьников;</a:t>
            </a:r>
          </a:p>
          <a:p>
            <a:pPr lvl="0" algn="just">
              <a:buFont typeface="Arial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</a:rPr>
              <a:t>организует индивидуальные и групповые </a:t>
            </a:r>
            <a:r>
              <a:rPr lang="ru-RU" dirty="0" err="1" smtClean="0">
                <a:solidFill>
                  <a:schemeClr val="tx1"/>
                </a:solidFill>
              </a:rPr>
              <a:t>профориентационные</a:t>
            </a:r>
            <a:r>
              <a:rPr lang="ru-RU" dirty="0" smtClean="0">
                <a:solidFill>
                  <a:schemeClr val="tx1"/>
                </a:solidFill>
              </a:rPr>
              <a:t> беседы, диспуты, конференции;</a:t>
            </a:r>
          </a:p>
          <a:p>
            <a:pPr lvl="0" algn="just">
              <a:buFont typeface="Arial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</a:rPr>
              <a:t>ведет психолого-педагогические наблюдения склонностей учащихся (данные наблюдений, анкет, тестов фиксируются в индивидуальной карте ученика);</a:t>
            </a:r>
          </a:p>
          <a:p>
            <a:pPr lvl="0" algn="just">
              <a:buFont typeface="Arial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</a:rPr>
              <a:t>помогает обучающемуся проектировать индивидуальную образовательную траекторию, моделировать варианты профильного обучения и профессионального становления;</a:t>
            </a:r>
          </a:p>
          <a:p>
            <a:pPr lvl="0" algn="just">
              <a:buFont typeface="Arial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</a:rPr>
              <a:t>организует посещение учащимися дней открытых дверей в вузах и средних профессиональных учебных заведениях;</a:t>
            </a:r>
          </a:p>
          <a:p>
            <a:pPr lvl="0" algn="just">
              <a:buFont typeface="Arial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</a:rPr>
              <a:t>организует тематические и комплексные экскурсии учащихся на предприятия;</a:t>
            </a:r>
          </a:p>
          <a:p>
            <a:pPr lvl="0" algn="just">
              <a:buFont typeface="Arial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</a:rPr>
              <a:t>проводит родительские собрания по проблеме формирования готовности учащихся к профильному и профессиональному самоопределению.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266</TotalTime>
  <Words>912</Words>
  <PresentationFormat>Экран (4:3)</PresentationFormat>
  <Paragraphs>96</Paragraphs>
  <Slides>15</Slides>
  <Notes>15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Эркер</vt:lpstr>
      <vt:lpstr>Структура деятельности педагогического коллектива по проведению профориентационной работы в школе</vt:lpstr>
      <vt:lpstr>Профессиональная ориентация  в школе  -  система учебно-воспитательной работы, направленная  на усвоение учащимися необходимого объёма знаний о социально-экономических  и психофизических характеристиках профессий.</vt:lpstr>
      <vt:lpstr>Основные задачи профориентационной работы:</vt:lpstr>
      <vt:lpstr>Основные направления профориентационной  работы в школе:</vt:lpstr>
      <vt:lpstr>профессиональная информация:</vt:lpstr>
      <vt:lpstr>профессиональное воспитание:  </vt:lpstr>
      <vt:lpstr>Профессиональная консультация:</vt:lpstr>
      <vt:lpstr>Заместитель директора  по воспитательной работе</vt:lpstr>
      <vt:lpstr>Классный руководитель</vt:lpstr>
      <vt:lpstr>Учителя-предметники</vt:lpstr>
      <vt:lpstr>учитель трудового обучения</vt:lpstr>
      <vt:lpstr>Медицинский работник</vt:lpstr>
      <vt:lpstr>Библиотекарь</vt:lpstr>
      <vt:lpstr>Школьный психолог</vt:lpstr>
      <vt:lpstr>Социальный педагог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Структура деятельности педагогического коллектива по проведению профориентационной работе в школе</dc:title>
  <dc:creator>1</dc:creator>
  <cp:lastModifiedBy>User</cp:lastModifiedBy>
  <cp:revision>34</cp:revision>
  <dcterms:created xsi:type="dcterms:W3CDTF">2011-09-19T05:17:44Z</dcterms:created>
  <dcterms:modified xsi:type="dcterms:W3CDTF">2022-08-09T11:57:11Z</dcterms:modified>
</cp:coreProperties>
</file>